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38"/>
  </p:notesMasterIdLst>
  <p:handoutMasterIdLst>
    <p:handoutMasterId r:id="rId39"/>
  </p:handoutMasterIdLst>
  <p:sldIdLst>
    <p:sldId id="799" r:id="rId4"/>
    <p:sldId id="380" r:id="rId5"/>
    <p:sldId id="574" r:id="rId6"/>
    <p:sldId id="546" r:id="rId7"/>
    <p:sldId id="547" r:id="rId8"/>
    <p:sldId id="759" r:id="rId9"/>
    <p:sldId id="761" r:id="rId10"/>
    <p:sldId id="787" r:id="rId11"/>
    <p:sldId id="788" r:id="rId12"/>
    <p:sldId id="791" r:id="rId13"/>
    <p:sldId id="794" r:id="rId14"/>
    <p:sldId id="682" r:id="rId15"/>
    <p:sldId id="782" r:id="rId16"/>
    <p:sldId id="550" r:id="rId17"/>
    <p:sldId id="553" r:id="rId18"/>
    <p:sldId id="709" r:id="rId19"/>
    <p:sldId id="722" r:id="rId20"/>
    <p:sldId id="746" r:id="rId21"/>
    <p:sldId id="721" r:id="rId22"/>
    <p:sldId id="723" r:id="rId23"/>
    <p:sldId id="562" r:id="rId24"/>
    <p:sldId id="725" r:id="rId25"/>
    <p:sldId id="755" r:id="rId26"/>
    <p:sldId id="586" r:id="rId27"/>
    <p:sldId id="756" r:id="rId28"/>
    <p:sldId id="795" r:id="rId29"/>
    <p:sldId id="796" r:id="rId30"/>
    <p:sldId id="800" r:id="rId31"/>
    <p:sldId id="797" r:id="rId32"/>
    <p:sldId id="798" r:id="rId33"/>
    <p:sldId id="783" r:id="rId34"/>
    <p:sldId id="784" r:id="rId35"/>
    <p:sldId id="785" r:id="rId36"/>
    <p:sldId id="7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47" autoAdjust="0"/>
    <p:restoredTop sz="86464" autoAdjust="0"/>
  </p:normalViewPr>
  <p:slideViewPr>
    <p:cSldViewPr snapToGrid="0" snapToObjects="1">
      <p:cViewPr varScale="1">
        <p:scale>
          <a:sx n="96" d="100"/>
          <a:sy n="96" d="100"/>
        </p:scale>
        <p:origin x="1056" y="168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280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21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726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432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6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96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gavinfay.github.io/mebm-models/tmb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2.w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33.emf"/><Relationship Id="rId7" Type="http://schemas.openxmlformats.org/officeDocument/2006/relationships/image" Target="../media/image35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skr/TMB_contrib_R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skr/adcomp/wiki/Code--snippets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69244" y="3487606"/>
            <a:ext cx="7817556" cy="2517681"/>
          </a:xfrm>
        </p:spPr>
        <p:txBody>
          <a:bodyPr>
            <a:normAutofit/>
          </a:bodyPr>
          <a:lstStyle/>
          <a:p>
            <a:r>
              <a:rPr lang="en-US" sz="2800" b="1" dirty="0"/>
              <a:t>TMB workshop</a:t>
            </a:r>
          </a:p>
          <a:p>
            <a:r>
              <a:rPr lang="en-US" sz="2800" b="1" dirty="0"/>
              <a:t>Session II</a:t>
            </a:r>
          </a:p>
          <a:p>
            <a:endParaRPr lang="en-US" sz="2500" dirty="0"/>
          </a:p>
          <a:p>
            <a:r>
              <a:rPr lang="en-US" sz="2500" dirty="0"/>
              <a:t>(Acknowledgements: Mollie Brooks, Kasper Kristensen, </a:t>
            </a:r>
            <a:r>
              <a:rPr lang="en-US" sz="2500" dirty="0" err="1"/>
              <a:t>Arni</a:t>
            </a:r>
            <a:r>
              <a:rPr lang="en-US" sz="2500" dirty="0"/>
              <a:t> Magnusson, Anders Nielsen, André Punt)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MAR 580: Models for Marine Ecosystem-Based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06 September 2022</a:t>
            </a:r>
          </a:p>
        </p:txBody>
      </p:sp>
    </p:spTree>
    <p:extLst>
      <p:ext uri="{BB962C8B-B14F-4D97-AF65-F5344CB8AC3E}">
        <p14:creationId xmlns:p14="http://schemas.microsoft.com/office/powerpoint/2010/main" val="139744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Trapezoidal rule: 0.68394</a:t>
            </a:r>
          </a:p>
          <a:p>
            <a:r>
              <a:rPr lang="en-US" altLang="en-US" dirty="0"/>
              <a:t>Simpson’s rule: 0.74718</a:t>
            </a:r>
          </a:p>
          <a:p>
            <a:r>
              <a:rPr lang="en-US" altLang="en-US" dirty="0"/>
              <a:t>Boole’s rule: 0.74683</a:t>
            </a:r>
          </a:p>
          <a:p>
            <a:r>
              <a:rPr lang="en-US" altLang="en-US" dirty="0"/>
              <a:t>Exact: 0.74682! </a:t>
            </a:r>
          </a:p>
          <a:p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255051"/>
              </p:ext>
            </p:extLst>
          </p:nvPr>
        </p:nvGraphicFramePr>
        <p:xfrm>
          <a:off x="1079500" y="4052888"/>
          <a:ext cx="3074988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20800" imgH="469900" progId="Equation.3">
                  <p:embed/>
                </p:oleObj>
              </mc:Choice>
              <mc:Fallback>
                <p:oleObj name="Equation" r:id="rId2" imgW="1320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052888"/>
                        <a:ext cx="3074988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10" b="45886"/>
          <a:stretch>
            <a:fillRect/>
          </a:stretch>
        </p:blipFill>
        <p:spPr bwMode="auto">
          <a:xfrm>
            <a:off x="3429000" y="2514600"/>
            <a:ext cx="59436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66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1421104"/>
          </a:xfrm>
        </p:spPr>
        <p:txBody>
          <a:bodyPr>
            <a:normAutofit/>
          </a:bodyPr>
          <a:lstStyle/>
          <a:p>
            <a:r>
              <a:rPr lang="en-US" dirty="0"/>
              <a:t>The error function, or how I learned to stop worrying &amp; use someone else’s code.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6681"/>
            <a:ext cx="8229600" cy="492360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Commonly required integral in fisheries is the “error function”: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Very accurate approximations to this integral have been programmed and are available in software libraries (e.g. </a:t>
            </a:r>
            <a:r>
              <a:rPr lang="en-US" altLang="en-US" i="1" dirty="0"/>
              <a:t>NORMDIST</a:t>
            </a:r>
            <a:r>
              <a:rPr lang="en-US" altLang="en-US" dirty="0"/>
              <a:t> in EXCEL, </a:t>
            </a:r>
            <a:r>
              <a:rPr lang="en-US" altLang="en-US" i="1" dirty="0" err="1"/>
              <a:t>cumd_norm</a:t>
            </a:r>
            <a:r>
              <a:rPr lang="en-US" altLang="en-US" dirty="0"/>
              <a:t> in ADMB, </a:t>
            </a:r>
            <a:r>
              <a:rPr lang="en-US" altLang="en-US" i="1" dirty="0" err="1"/>
              <a:t>pnorm</a:t>
            </a:r>
            <a:r>
              <a:rPr lang="en-US" altLang="en-US" dirty="0"/>
              <a:t> in R).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Someone may have already solved your problem; before writing your own code check if this is the case!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498523"/>
              </p:ext>
            </p:extLst>
          </p:nvPr>
        </p:nvGraphicFramePr>
        <p:xfrm>
          <a:off x="3657600" y="2344734"/>
          <a:ext cx="2131430" cy="1253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99753" imgH="469696" progId="Equation.3">
                  <p:embed/>
                </p:oleObj>
              </mc:Choice>
              <mc:Fallback>
                <p:oleObj name="Equation" r:id="rId2" imgW="799753" imgH="469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344734"/>
                        <a:ext cx="2131430" cy="12532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60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effects models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1870"/>
            <a:ext cx="8229600" cy="5752352"/>
          </a:xfrm>
        </p:spPr>
        <p:txBody>
          <a:bodyPr>
            <a:normAutofit/>
          </a:bodyPr>
          <a:lstStyle/>
          <a:p>
            <a:pPr>
              <a:tabLst>
                <a:tab pos="3995738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5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modeling review  LMs, GLMs, NLMs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1870"/>
            <a:ext cx="8229600" cy="5752352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995738" algn="l"/>
              </a:tabLst>
            </a:pPr>
            <a:r>
              <a:rPr lang="en-US" dirty="0"/>
              <a:t>LM and GLM are used to describe whether and how a </a:t>
            </a:r>
            <a:r>
              <a:rPr lang="en-US" i="1" dirty="0"/>
              <a:t>response</a:t>
            </a:r>
            <a:r>
              <a:rPr lang="en-US" dirty="0"/>
              <a:t> variable depends on a combination of </a:t>
            </a:r>
            <a:r>
              <a:rPr lang="en-US" i="1" dirty="0"/>
              <a:t>predictors.</a:t>
            </a:r>
            <a:endParaRPr lang="en-US" dirty="0"/>
          </a:p>
          <a:p>
            <a:pPr>
              <a:tabLst>
                <a:tab pos="3995738" algn="l"/>
              </a:tabLst>
            </a:pPr>
            <a:r>
              <a:rPr lang="en-US" dirty="0"/>
              <a:t>Predictors can be numeric (continuous) or factors (categorical).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Quite flexible as it is</a:t>
            </a:r>
          </a:p>
          <a:p>
            <a:r>
              <a:rPr lang="en-US" dirty="0"/>
              <a:t>Generalized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error distribution</a:t>
            </a:r>
          </a:p>
          <a:p>
            <a:r>
              <a:rPr lang="en-US" dirty="0"/>
              <a:t>Nonlinear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relationship between Y and X</a:t>
            </a:r>
          </a:p>
          <a:p>
            <a:endParaRPr lang="en-US" dirty="0"/>
          </a:p>
          <a:p>
            <a:pPr>
              <a:tabLst>
                <a:tab pos="3995738" algn="l"/>
              </a:tabLst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79128" y="3860997"/>
            <a:ext cx="1676400" cy="1187450"/>
            <a:chOff x="4368" y="1204"/>
            <a:chExt cx="1056" cy="748"/>
          </a:xfrm>
        </p:grpSpPr>
        <p:sp>
          <p:nvSpPr>
            <p:cNvPr id="5" name="AutoShape 9"/>
            <p:cNvSpPr>
              <a:spLocks/>
            </p:cNvSpPr>
            <p:nvPr/>
          </p:nvSpPr>
          <p:spPr bwMode="auto">
            <a:xfrm>
              <a:off x="4368" y="1298"/>
              <a:ext cx="144" cy="560"/>
            </a:xfrm>
            <a:prstGeom prst="rightBrace">
              <a:avLst>
                <a:gd name="adj1" fmla="val 3240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4512" y="1204"/>
              <a:ext cx="91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 dirty="0"/>
                <a:t>closed</a:t>
              </a:r>
              <a:br>
                <a:rPr lang="en-US" sz="2400" i="1" dirty="0"/>
              </a:br>
              <a:r>
                <a:rPr lang="en-US" sz="2400" i="1" dirty="0"/>
                <a:t>form</a:t>
              </a:r>
              <a:br>
                <a:rPr lang="en-US" sz="2400" i="1" dirty="0"/>
              </a:br>
              <a:r>
                <a:rPr lang="en-US" sz="2400" i="1" dirty="0"/>
                <a:t>solution</a:t>
              </a: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6112659" y="4899222"/>
            <a:ext cx="1676400" cy="1905000"/>
            <a:chOff x="4368" y="2008"/>
            <a:chExt cx="1056" cy="1200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4368" y="2008"/>
              <a:ext cx="144" cy="1200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512" y="2352"/>
              <a:ext cx="91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/>
                <a:t>iterative</a:t>
              </a:r>
              <a:br>
                <a:rPr lang="en-US" sz="2400" i="1"/>
              </a:br>
              <a:r>
                <a:rPr lang="en-US" sz="2400" i="1"/>
                <a:t>solution</a:t>
              </a: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226423" y="3008145"/>
          <a:ext cx="2162609" cy="64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03200" progId="Equation.3">
                  <p:embed/>
                </p:oleObj>
              </mc:Choice>
              <mc:Fallback>
                <p:oleObj name="Equation" r:id="rId2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26423" y="3008145"/>
                        <a:ext cx="2162609" cy="64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8962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/>
              <a:t>What are Fixed and Random Effects?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Fixed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the entire population or with certain </a:t>
            </a:r>
            <a:r>
              <a:rPr lang="en-US" altLang="en-US" sz="2400" i="1" dirty="0">
                <a:solidFill>
                  <a:schemeClr val="hlink"/>
                </a:solidFill>
              </a:rPr>
              <a:t>repeatable</a:t>
            </a:r>
            <a:r>
              <a:rPr lang="en-US" altLang="en-US" sz="2400" dirty="0"/>
              <a:t> levels of experimental units.	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Random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individual experimental units </a:t>
            </a:r>
            <a:r>
              <a:rPr lang="en-US" altLang="en-US" sz="2400" i="1" dirty="0">
                <a:solidFill>
                  <a:schemeClr val="hlink"/>
                </a:solidFill>
              </a:rPr>
              <a:t>drawn at random</a:t>
            </a:r>
            <a:r>
              <a:rPr lang="en-US" altLang="en-US" sz="2400" dirty="0"/>
              <a:t> from a population.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 mixed effects model is a model that has both </a:t>
            </a:r>
            <a:r>
              <a:rPr lang="en-US" altLang="en-US" sz="2800" i="1" dirty="0">
                <a:solidFill>
                  <a:schemeClr val="hlink"/>
                </a:solidFill>
              </a:rPr>
              <a:t>fixed effects</a:t>
            </a:r>
            <a:r>
              <a:rPr lang="en-US" altLang="en-US" sz="2800" dirty="0"/>
              <a:t> and </a:t>
            </a:r>
            <a:r>
              <a:rPr lang="en-US" altLang="en-US" sz="2800" i="1" dirty="0">
                <a:solidFill>
                  <a:schemeClr val="hlink"/>
                </a:solidFill>
              </a:rPr>
              <a:t>random effects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Classical (frequentist) and Bayesian methods can be used to estimate the parameters of mixed effects models.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Often the same random effect is assigned to observations sharing a common classification factor: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Consider length-at-age data for several (randomly selected) stocks of a species. The random factor is stock and the observations are length-at-age data.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Random effects can the thought of as ways of modeling the covariance structure of the data.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540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Linear Mixed Effects Models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667000" y="3048000"/>
          <a:ext cx="48815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1100" imgH="228600" progId="Equation.DSMT4">
                  <p:embed/>
                </p:oleObj>
              </mc:Choice>
              <mc:Fallback>
                <p:oleObj name="Equation" r:id="rId3" imgW="2451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048000"/>
                        <a:ext cx="48815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2697163" y="2133600"/>
            <a:ext cx="2901948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fixed effects</a:t>
            </a:r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auto">
          <a:xfrm>
            <a:off x="4191000" y="4114800"/>
            <a:ext cx="327570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random effects</a:t>
            </a:r>
          </a:p>
        </p:txBody>
      </p:sp>
      <p:sp>
        <p:nvSpPr>
          <p:cNvPr id="1030" name="Text Box 8"/>
          <p:cNvSpPr txBox="1">
            <a:spLocks noChangeArrowheads="1"/>
          </p:cNvSpPr>
          <p:nvPr/>
        </p:nvSpPr>
        <p:spPr bwMode="auto">
          <a:xfrm>
            <a:off x="285750" y="4152900"/>
            <a:ext cx="319696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Observations for group </a:t>
            </a:r>
            <a:r>
              <a:rPr lang="en-US" altLang="en-US" i="1" dirty="0" err="1">
                <a:solidFill>
                  <a:schemeClr val="tx2"/>
                </a:solidFill>
                <a:latin typeface="+mj-lt"/>
              </a:rPr>
              <a:t>i</a:t>
            </a:r>
            <a:endParaRPr lang="en-US" altLang="en-US" i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152400" y="5257800"/>
            <a:ext cx="78163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The traditional linear modeling framework is a special case of</a:t>
            </a:r>
          </a:p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of this model in which there are no random effects.</a:t>
            </a:r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 flipV="1">
            <a:off x="1981200" y="3581400"/>
            <a:ext cx="685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3" name="Line 11"/>
          <p:cNvSpPr>
            <a:spLocks noChangeShapeType="1"/>
          </p:cNvSpPr>
          <p:nvPr/>
        </p:nvSpPr>
        <p:spPr bwMode="auto">
          <a:xfrm flipH="1" flipV="1">
            <a:off x="4343400" y="3505200"/>
            <a:ext cx="1066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4" name="Line 12"/>
          <p:cNvSpPr>
            <a:spLocks noChangeShapeType="1"/>
          </p:cNvSpPr>
          <p:nvPr/>
        </p:nvSpPr>
        <p:spPr bwMode="auto">
          <a:xfrm flipH="1">
            <a:off x="3657600" y="2667000"/>
            <a:ext cx="533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6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Example 1: Streams</a:t>
            </a:r>
            <a:br>
              <a:rPr lang="en-US" altLang="en-US" sz="4000" dirty="0"/>
            </a:br>
            <a:r>
              <a:rPr lang="en-US" altLang="en-US" sz="2800" dirty="0"/>
              <a:t>(</a:t>
            </a:r>
            <a:r>
              <a:rPr lang="en-US" altLang="en-US" sz="2800" i="1" dirty="0" err="1"/>
              <a:t>sensu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Pinherio</a:t>
            </a:r>
            <a:r>
              <a:rPr lang="en-US" altLang="en-US" sz="2800" dirty="0"/>
              <a:t> and Bates, Chapter 1)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We are estimating fish density in streams.</a:t>
            </a:r>
          </a:p>
          <a:p>
            <a:pPr eaLnBrk="1" hangingPunct="1"/>
            <a:r>
              <a:rPr lang="en-US" altLang="en-US" sz="2800" dirty="0"/>
              <a:t>We select six streams at random and determine the density at each stream three times.</a:t>
            </a:r>
          </a:p>
          <a:p>
            <a:pPr eaLnBrk="1" hangingPunct="1"/>
            <a:r>
              <a:rPr lang="en-US" altLang="en-US" sz="2800" dirty="0"/>
              <a:t>The questions: </a:t>
            </a:r>
          </a:p>
          <a:p>
            <a:pPr lvl="1" eaLnBrk="1" hangingPunct="1"/>
            <a:r>
              <a:rPr lang="en-US" altLang="en-US" sz="2400" dirty="0"/>
              <a:t>What is the density in a typical stream?</a:t>
            </a:r>
          </a:p>
          <a:p>
            <a:pPr lvl="1" eaLnBrk="1" hangingPunct="1"/>
            <a:r>
              <a:rPr lang="en-US" altLang="en-US" sz="2400" dirty="0"/>
              <a:t>What is the variation in density among streams?</a:t>
            </a:r>
          </a:p>
          <a:p>
            <a:pPr lvl="1" eaLnBrk="1" hangingPunct="1"/>
            <a:r>
              <a:rPr lang="en-US" altLang="en-US" sz="2400" dirty="0"/>
              <a:t>What is the variation in density estimates within a stream?</a:t>
            </a:r>
          </a:p>
          <a:p>
            <a:r>
              <a:rPr lang="en-US" sz="2800" dirty="0"/>
              <a:t>We would like to separately </a:t>
            </a:r>
            <a:br>
              <a:rPr lang="en-US" sz="2800" dirty="0"/>
            </a:br>
            <a:r>
              <a:rPr lang="en-US" sz="2800" dirty="0"/>
              <a:t>estimate measurement </a:t>
            </a:r>
            <a:br>
              <a:rPr lang="en-US" sz="2800" dirty="0"/>
            </a:br>
            <a:r>
              <a:rPr lang="en-US" sz="2800" dirty="0"/>
              <a:t>and between-site </a:t>
            </a:r>
            <a:br>
              <a:rPr lang="en-US" sz="2800" dirty="0"/>
            </a:br>
            <a:r>
              <a:rPr lang="en-US" sz="2800" dirty="0"/>
              <a:t>variability.</a:t>
            </a:r>
          </a:p>
        </p:txBody>
      </p:sp>
      <p:pic>
        <p:nvPicPr>
          <p:cNvPr id="4" name="Picture 3" descr="C:\Users\James.Thorson\Desktop\UW Hideaway\Course plan 2014\Lectures\Week 2\Hierarchical pi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31" y="4489802"/>
            <a:ext cx="5311934" cy="23681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83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Streams mixed effects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construct a mixed effects model as follows: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β is the mean density across the population,</a:t>
            </a:r>
          </a:p>
          <a:p>
            <a:r>
              <a:rPr lang="en-US" sz="2800" i="1" dirty="0"/>
              <a:t>b</a:t>
            </a:r>
            <a:r>
              <a:rPr lang="en-US" sz="2800" i="1" baseline="-25000" dirty="0"/>
              <a:t>i</a:t>
            </a:r>
            <a:r>
              <a:rPr lang="en-US" sz="2800" dirty="0"/>
              <a:t> is a random variable representing the deviation from the population mean for stream </a:t>
            </a:r>
            <a:r>
              <a:rPr lang="en-US" sz="2800" i="1" dirty="0" err="1"/>
              <a:t>i</a:t>
            </a:r>
            <a:endParaRPr lang="en-US" sz="2800" dirty="0"/>
          </a:p>
          <a:p>
            <a:endParaRPr lang="en-US" sz="2800" dirty="0"/>
          </a:p>
          <a:p>
            <a:endParaRPr lang="en-US" sz="2800" i="1" dirty="0"/>
          </a:p>
          <a:p>
            <a:r>
              <a:rPr lang="el-GR" sz="2800" i="1" dirty="0"/>
              <a:t>ε</a:t>
            </a:r>
            <a:r>
              <a:rPr lang="en-US" sz="2800" i="1" baseline="-25000" dirty="0" err="1"/>
              <a:t>i,j</a:t>
            </a:r>
            <a:r>
              <a:rPr lang="en-US" sz="2800" dirty="0"/>
              <a:t> is a random variable representing the deviation  for observation </a:t>
            </a:r>
            <a:r>
              <a:rPr lang="en-US" sz="2800" i="1" dirty="0"/>
              <a:t>j</a:t>
            </a:r>
            <a:r>
              <a:rPr lang="en-US" sz="2800" dirty="0"/>
              <a:t> from mean density for stream </a:t>
            </a:r>
            <a:r>
              <a:rPr lang="en-US" sz="2800" i="1" dirty="0" err="1"/>
              <a:t>i</a:t>
            </a:r>
            <a:r>
              <a:rPr lang="en-US" sz="2800" dirty="0"/>
              <a:t>, i.e.</a:t>
            </a:r>
          </a:p>
          <a:p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634562"/>
              </p:ext>
            </p:extLst>
          </p:nvPr>
        </p:nvGraphicFramePr>
        <p:xfrm>
          <a:off x="2667000" y="1734874"/>
          <a:ext cx="33528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215640" progId="Equation.3">
                  <p:embed/>
                </p:oleObj>
              </mc:Choice>
              <mc:Fallback>
                <p:oleObj name="Equation" r:id="rId2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734874"/>
                        <a:ext cx="3352800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964773"/>
              </p:ext>
            </p:extLst>
          </p:nvPr>
        </p:nvGraphicFramePr>
        <p:xfrm>
          <a:off x="3087657" y="4265492"/>
          <a:ext cx="2452472" cy="73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15640" progId="Equation.3">
                  <p:embed/>
                </p:oleObj>
              </mc:Choice>
              <mc:Fallback>
                <p:oleObj name="Equation" r:id="rId4" imgW="723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57" y="4265492"/>
                        <a:ext cx="2452472" cy="731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89145"/>
              </p:ext>
            </p:extLst>
          </p:nvPr>
        </p:nvGraphicFramePr>
        <p:xfrm>
          <a:off x="2995176" y="6079550"/>
          <a:ext cx="2798348" cy="834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520" imgH="241200" progId="Equation.3">
                  <p:embed/>
                </p:oleObj>
              </mc:Choice>
              <mc:Fallback>
                <p:oleObj name="Equation" r:id="rId6" imgW="812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176" y="6079550"/>
                        <a:ext cx="2798348" cy="83427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4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linear mixed effects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904446"/>
              </p:ext>
            </p:extLst>
          </p:nvPr>
        </p:nvGraphicFramePr>
        <p:xfrm>
          <a:off x="6216565" y="5119686"/>
          <a:ext cx="2470235" cy="56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600" imgH="215640" progId="Equation.3">
                  <p:embed/>
                </p:oleObj>
              </mc:Choice>
              <mc:Fallback>
                <p:oleObj name="Equation" r:id="rId3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565" y="5119686"/>
                        <a:ext cx="2470235" cy="56726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353539"/>
              </p:ext>
            </p:extLst>
          </p:nvPr>
        </p:nvGraphicFramePr>
        <p:xfrm>
          <a:off x="5529262" y="5815541"/>
          <a:ext cx="34877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600" imgH="215900" progId="Equation.3">
                  <p:embed/>
                </p:oleObj>
              </mc:Choice>
              <mc:Fallback>
                <p:oleObj name="Equation" r:id="rId5" imgW="1498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2" y="5815541"/>
                        <a:ext cx="34877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57200" y="4806583"/>
            <a:ext cx="4873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These estimates are similar to the linear model with separate “stream effects” (but would not be if this was an unbalanced design).</a:t>
            </a:r>
          </a:p>
        </p:txBody>
      </p:sp>
    </p:spTree>
    <p:extLst>
      <p:ext uri="{BB962C8B-B14F-4D97-AF65-F5344CB8AC3E}">
        <p14:creationId xmlns:p14="http://schemas.microsoft.com/office/powerpoint/2010/main" val="2013510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Effects Models (Some notes)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Residuals are assumed to be independent, normally distributed random variables with constant variance.</a:t>
            </a:r>
          </a:p>
          <a:p>
            <a:r>
              <a:rPr lang="en-US" dirty="0"/>
              <a:t>Random effects are assumed to be normally distributed.</a:t>
            </a:r>
          </a:p>
          <a:p>
            <a:r>
              <a:rPr lang="en-US" dirty="0"/>
              <a:t>This only works if the streams have been selected at random from the population of streams.</a:t>
            </a:r>
          </a:p>
          <a:p>
            <a:r>
              <a:rPr lang="en-US" dirty="0"/>
              <a:t>Mixed effects models are also called hierarchical models.</a:t>
            </a:r>
          </a:p>
          <a:p>
            <a:r>
              <a:rPr lang="en-US" dirty="0"/>
              <a:t>This model has 3 parameters (β, </a:t>
            </a:r>
            <a:r>
              <a:rPr lang="el-GR" i="1" dirty="0"/>
              <a:t>σ</a:t>
            </a:r>
            <a:r>
              <a:rPr lang="en-US" dirty="0"/>
              <a:t> and </a:t>
            </a:r>
            <a:r>
              <a:rPr lang="el-GR" i="1" dirty="0"/>
              <a:t>σ</a:t>
            </a:r>
            <a:r>
              <a:rPr lang="en-US" i="1" baseline="-25000" dirty="0"/>
              <a:t>b</a:t>
            </a:r>
            <a:r>
              <a:rPr lang="en-US" dirty="0"/>
              <a:t>).</a:t>
            </a:r>
          </a:p>
          <a:p>
            <a:r>
              <a:rPr lang="en-US" dirty="0"/>
              <a:t>There are ways to estimate the random effects (we will often be interested in their values).</a:t>
            </a:r>
          </a:p>
        </p:txBody>
      </p:sp>
    </p:spTree>
    <p:extLst>
      <p:ext uri="{BB962C8B-B14F-4D97-AF65-F5344CB8AC3E}">
        <p14:creationId xmlns:p14="http://schemas.microsoft.com/office/powerpoint/2010/main" val="265979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gavinfay.github.io/mebm-models/tmb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err="1"/>
              <a:t>Rstudio</a:t>
            </a:r>
            <a:r>
              <a:rPr lang="en-US" dirty="0"/>
              <a:t> Cloud project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I Questions?</a:t>
            </a:r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83923"/>
            <a:ext cx="8686801" cy="688359"/>
          </a:xfrm>
        </p:spPr>
        <p:txBody>
          <a:bodyPr>
            <a:normAutofit/>
          </a:bodyPr>
          <a:lstStyle/>
          <a:p>
            <a:r>
              <a:rPr lang="en-US" dirty="0"/>
              <a:t>Estimation of mixed effects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Maximum Likelihood Estimation (MLE)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	</a:t>
            </a:r>
          </a:p>
          <a:p>
            <a:pPr marL="0" indent="0">
              <a:buNone/>
            </a:pPr>
            <a:r>
              <a:rPr lang="en-US" sz="2800" dirty="0"/>
              <a:t>	is the vector of fixed effects parameters.</a:t>
            </a:r>
          </a:p>
          <a:p>
            <a:pPr marL="0" indent="0">
              <a:buNone/>
            </a:pPr>
            <a:r>
              <a:rPr lang="en-US" sz="2800" dirty="0"/>
              <a:t>	are the parameters controlling the distribution 	for 	the random effects.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We </a:t>
            </a:r>
            <a:r>
              <a:rPr lang="en-US" sz="2800" b="1" dirty="0"/>
              <a:t>integrate</a:t>
            </a:r>
            <a:r>
              <a:rPr lang="en-US" sz="2800" dirty="0"/>
              <a:t> across the random effects.</a:t>
            </a:r>
          </a:p>
          <a:p>
            <a:pPr marL="0" indent="0">
              <a:buNone/>
            </a:pPr>
            <a:r>
              <a:rPr lang="en-US" sz="2800" dirty="0"/>
              <a:t>Effectively weight the probability of the observations given values for random effects by the probability of those values.</a:t>
            </a:r>
          </a:p>
          <a:p>
            <a:pPr marL="0" indent="0">
              <a:buNone/>
            </a:pPr>
            <a:r>
              <a:rPr lang="en-US" sz="2800" dirty="0"/>
              <a:t>In the linear case, closed form solutions exist. For nonlinear models, we evaluate numerically or use approximations.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967903"/>
              </p:ext>
            </p:extLst>
          </p:nvPr>
        </p:nvGraphicFramePr>
        <p:xfrm>
          <a:off x="1676400" y="1698891"/>
          <a:ext cx="4369300" cy="59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760" imgH="469800" progId="Equation.3">
                  <p:embed/>
                </p:oleObj>
              </mc:Choice>
              <mc:Fallback>
                <p:oleObj name="Equation" r:id="rId2" imgW="3479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98891"/>
                        <a:ext cx="4369300" cy="590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215482"/>
              </p:ext>
            </p:extLst>
          </p:nvPr>
        </p:nvGraphicFramePr>
        <p:xfrm>
          <a:off x="1347788" y="3778250"/>
          <a:ext cx="57404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41800" imgH="673100" progId="Equation.3">
                  <p:embed/>
                </p:oleObj>
              </mc:Choice>
              <mc:Fallback>
                <p:oleObj name="Equation" r:id="rId4" imgW="42418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3778250"/>
                        <a:ext cx="57404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802129"/>
              </p:ext>
            </p:extLst>
          </p:nvPr>
        </p:nvGraphicFramePr>
        <p:xfrm>
          <a:off x="601557" y="2562481"/>
          <a:ext cx="221788" cy="304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200" imgH="279400" progId="Equation.3">
                  <p:embed/>
                </p:oleObj>
              </mc:Choice>
              <mc:Fallback>
                <p:oleObj name="Equation" r:id="rId6" imgW="2032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557" y="2562481"/>
                        <a:ext cx="221788" cy="304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770073"/>
              </p:ext>
            </p:extLst>
          </p:nvPr>
        </p:nvGraphicFramePr>
        <p:xfrm>
          <a:off x="573648" y="3028347"/>
          <a:ext cx="288248" cy="30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3200" imgH="215900" progId="Equation.3">
                  <p:embed/>
                </p:oleObj>
              </mc:Choice>
              <mc:Fallback>
                <p:oleObj name="Equation" r:id="rId8" imgW="203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3648" y="3028347"/>
                        <a:ext cx="288248" cy="30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231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Estimating using 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err="1"/>
              <a:t>lme</a:t>
            </a:r>
            <a:r>
              <a:rPr lang="en-US" altLang="en-US" sz="2800" dirty="0"/>
              <a:t>() in  package </a:t>
            </a:r>
            <a:r>
              <a:rPr lang="en-US" altLang="en-US" sz="2800" dirty="0" err="1"/>
              <a:t>nlme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lmer</a:t>
            </a:r>
            <a:r>
              <a:rPr lang="en-US" altLang="en-US" sz="2800" dirty="0"/>
              <a:t>() in lme4.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err="1"/>
              <a:t>nlme</a:t>
            </a:r>
            <a:r>
              <a:rPr lang="en-US" altLang="en-US" sz="2800" dirty="0"/>
              <a:t>() used to fit nonlinear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The call to </a:t>
            </a:r>
            <a:r>
              <a:rPr lang="en-US" altLang="en-US" sz="2800" dirty="0" err="1"/>
              <a:t>lme</a:t>
            </a:r>
            <a:r>
              <a:rPr lang="en-US" altLang="en-US" sz="2800" dirty="0"/>
              <a:t>() first gives the fixed effects (the intercept in this case), and then the random component of the model. 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0515"/>
            <a:ext cx="91440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9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lme</a:t>
            </a:r>
            <a:r>
              <a:rPr lang="en-US" dirty="0"/>
              <a:t>() 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3344"/>
            <a:ext cx="6659839" cy="576695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972411" y="2805308"/>
            <a:ext cx="2163022" cy="893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32437" y="3850940"/>
            <a:ext cx="1102996" cy="196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16848" y="2620642"/>
            <a:ext cx="24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among stream variation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16848" y="3894914"/>
            <a:ext cx="24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within stream variation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028231" y="4954648"/>
            <a:ext cx="4423728" cy="669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51959" y="5483736"/>
            <a:ext cx="14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282162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linear mixed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dirty="0"/>
              <a:t>A non-linear relationship between the response variable and the covariates: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endParaRPr lang="en-US" altLang="en-US" dirty="0"/>
          </a:p>
          <a:p>
            <a:pPr marL="533400" indent="-533400">
              <a:buFont typeface="Wingdings" panose="05000000000000000000" pitchFamily="2" charset="2"/>
              <a:buAutoNum type="arabicPeriod"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dirty="0"/>
              <a:t>A non-normal distribution for the random effects.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dirty="0"/>
              <a:t>A non-normal distribution for the within-group variability.</a:t>
            </a:r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044267"/>
              </p:ext>
            </p:extLst>
          </p:nvPr>
        </p:nvGraphicFramePr>
        <p:xfrm>
          <a:off x="988219" y="2370061"/>
          <a:ext cx="24653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77900" imgH="228600" progId="Equation.DSMT4">
                  <p:embed/>
                </p:oleObj>
              </mc:Choice>
              <mc:Fallback>
                <p:oleObj name="Equation" r:id="rId2" imgW="977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9" y="2370061"/>
                        <a:ext cx="24653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158022"/>
              </p:ext>
            </p:extLst>
          </p:nvPr>
        </p:nvGraphicFramePr>
        <p:xfrm>
          <a:off x="3933825" y="2316633"/>
          <a:ext cx="20288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447" imgH="215806" progId="Equation.DSMT4">
                  <p:embed/>
                </p:oleObj>
              </mc:Choice>
              <mc:Fallback>
                <p:oleObj name="Equation" r:id="rId4" imgW="812447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2316633"/>
                        <a:ext cx="2028825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506856"/>
              </p:ext>
            </p:extLst>
          </p:nvPr>
        </p:nvGraphicFramePr>
        <p:xfrm>
          <a:off x="988219" y="3157779"/>
          <a:ext cx="26971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032" imgH="215806" progId="Equation.DSMT4">
                  <p:embed/>
                </p:oleObj>
              </mc:Choice>
              <mc:Fallback>
                <p:oleObj name="Equation" r:id="rId6" imgW="1079032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9" y="3157779"/>
                        <a:ext cx="26971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21832"/>
              </p:ext>
            </p:extLst>
          </p:nvPr>
        </p:nvGraphicFramePr>
        <p:xfrm>
          <a:off x="3991200" y="3168718"/>
          <a:ext cx="1746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98500" imgH="190500" progId="Equation.DSMT4">
                  <p:embed/>
                </p:oleObj>
              </mc:Choice>
              <mc:Fallback>
                <p:oleObj name="Equation" r:id="rId8" imgW="6985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200" y="3168718"/>
                        <a:ext cx="17462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262906"/>
              </p:ext>
            </p:extLst>
          </p:nvPr>
        </p:nvGraphicFramePr>
        <p:xfrm>
          <a:off x="6500415" y="2946324"/>
          <a:ext cx="16176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61669" imgH="190417" progId="Equation.DSMT4">
                  <p:embed/>
                </p:oleObj>
              </mc:Choice>
              <mc:Fallback>
                <p:oleObj name="Equation" r:id="rId10" imgW="761669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415" y="2946324"/>
                        <a:ext cx="161766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802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83923"/>
            <a:ext cx="8398565" cy="68835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Non-linear Mixed Effects Models</a:t>
            </a:r>
            <a:endParaRPr lang="en-US" altLang="en-US" sz="32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Modeling age and length data for animals that are measured multiple times.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A meta-analysis for the parameters of the stock-recruitment relationship for many stocks.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A surplus production model with process and observation error.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/>
              <a:t>An age-structured population dynamics model with recruitment variability (Stock Synthesis).</a:t>
            </a:r>
          </a:p>
        </p:txBody>
      </p:sp>
    </p:spTree>
    <p:extLst>
      <p:ext uri="{BB962C8B-B14F-4D97-AF65-F5344CB8AC3E}">
        <p14:creationId xmlns:p14="http://schemas.microsoft.com/office/powerpoint/2010/main" val="251675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Fitting non-linear mixed effects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600" dirty="0"/>
              <a:t>R can be used to fit non-linear mixed effects models (function </a:t>
            </a:r>
            <a:r>
              <a:rPr lang="en-US" altLang="en-US" sz="2600" dirty="0" err="1"/>
              <a:t>nlme</a:t>
            </a:r>
            <a:r>
              <a:rPr lang="en-US" altLang="en-US" sz="2600" dirty="0"/>
              <a:t>).</a:t>
            </a:r>
          </a:p>
          <a:p>
            <a:pPr>
              <a:lnSpc>
                <a:spcPct val="80000"/>
              </a:lnSpc>
            </a:pPr>
            <a:r>
              <a:rPr lang="en-US" altLang="en-US" sz="2600" dirty="0"/>
              <a:t>To fit non-linear mixed effects models using TMB or EXCEL you need to evaluate the integral numerically, or apply a method such as the Laplace approximation.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    </a:t>
            </a:r>
            <a:r>
              <a:rPr lang="en-US" sz="2800" dirty="0"/>
              <a:t>is the value of </a:t>
            </a:r>
            <a:r>
              <a:rPr lang="en-US" sz="2800" i="1" dirty="0"/>
              <a:t>ε</a:t>
            </a:r>
            <a:r>
              <a:rPr lang="en-US" sz="2800" dirty="0"/>
              <a:t> obtained by maximizing</a:t>
            </a:r>
            <a:br>
              <a:rPr lang="en-US" sz="2800" dirty="0"/>
            </a:br>
            <a:r>
              <a:rPr lang="en-US" sz="2800" dirty="0"/>
              <a:t>given fixed values of θ and </a:t>
            </a:r>
            <a:r>
              <a:rPr lang="en-US" sz="2800" i="1" dirty="0"/>
              <a:t>τ</a:t>
            </a:r>
            <a:r>
              <a:rPr lang="en-US" sz="2800" dirty="0"/>
              <a:t>, and                       is the determinant of the matrix of second derivatives.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This approximation is exact when the distribution of random effects (given their hyper-prior and the available data) is exactly proportional to a multivariate normal distribution.</a:t>
            </a:r>
            <a:br>
              <a:rPr lang="en-US" sz="2800" dirty="0"/>
            </a:br>
            <a:r>
              <a:rPr lang="en-US" sz="2800" dirty="0"/>
              <a:t>(It is a convenient approximation in other cases)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44826" y="3260033"/>
            <a:ext cx="836303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7606"/>
              </p:ext>
            </p:extLst>
          </p:nvPr>
        </p:nvGraphicFramePr>
        <p:xfrm>
          <a:off x="1157288" y="2624138"/>
          <a:ext cx="694531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49700" imgH="533400" progId="Equation.3">
                  <p:embed/>
                </p:oleObj>
              </mc:Choice>
              <mc:Fallback>
                <p:oleObj name="Equation" r:id="rId2" imgW="3949700" imgH="533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2624138"/>
                        <a:ext cx="6945312" cy="946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558311"/>
              </p:ext>
            </p:extLst>
          </p:nvPr>
        </p:nvGraphicFramePr>
        <p:xfrm>
          <a:off x="874642" y="3729749"/>
          <a:ext cx="278161" cy="3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000" imgH="177800" progId="Equation.3">
                  <p:embed/>
                </p:oleObj>
              </mc:Choice>
              <mc:Fallback>
                <p:oleObj name="Equation" r:id="rId4" imgW="127000" imgH="177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642" y="3729749"/>
                        <a:ext cx="278161" cy="357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-1445522" y="32401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800471"/>
              </p:ext>
            </p:extLst>
          </p:nvPr>
        </p:nvGraphicFramePr>
        <p:xfrm>
          <a:off x="6669748" y="3729749"/>
          <a:ext cx="2243946" cy="3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31366" imgH="203112" progId="Equation.DSMT4">
                  <p:embed/>
                </p:oleObj>
              </mc:Choice>
              <mc:Fallback>
                <p:oleObj r:id="rId6" imgW="1231366" imgH="20311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748" y="3729749"/>
                        <a:ext cx="2243946" cy="382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456040"/>
              </p:ext>
            </p:extLst>
          </p:nvPr>
        </p:nvGraphicFramePr>
        <p:xfrm>
          <a:off x="5383213" y="3975100"/>
          <a:ext cx="15732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92100" progId="Equation.3">
                  <p:embed/>
                </p:oleObj>
              </mc:Choice>
              <mc:Fallback>
                <p:oleObj name="Equation" r:id="rId8" imgW="889000" imgH="2921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3975100"/>
                        <a:ext cx="1573212" cy="501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324314" y="6420678"/>
            <a:ext cx="481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Skaug</a:t>
            </a:r>
            <a:r>
              <a:rPr lang="en-US" dirty="0"/>
              <a:t> &amp; Fournier (2006), Thorson &amp; Minto (2015)</a:t>
            </a:r>
          </a:p>
        </p:txBody>
      </p:sp>
    </p:spTree>
    <p:extLst>
      <p:ext uri="{BB962C8B-B14F-4D97-AF65-F5344CB8AC3E}">
        <p14:creationId xmlns:p14="http://schemas.microsoft.com/office/powerpoint/2010/main" val="126708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B847-2F31-1743-B915-8482C954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in TMB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3114-81B3-0044-94A2-F8E7152FE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MakeADFun</a:t>
            </a:r>
            <a:r>
              <a:rPr lang="en-US" dirty="0"/>
              <a:t>, we add argument </a:t>
            </a:r>
            <a:r>
              <a:rPr lang="en-US" i="1" dirty="0"/>
              <a:t>random</a:t>
            </a:r>
          </a:p>
          <a:p>
            <a:r>
              <a:rPr lang="en-US" i="1" dirty="0"/>
              <a:t>Names of parameters that are to be considered random effects</a:t>
            </a:r>
          </a:p>
          <a:p>
            <a:r>
              <a:rPr lang="en-US" i="1" dirty="0"/>
              <a:t>e.g. random=“stream”</a:t>
            </a:r>
          </a:p>
          <a:p>
            <a:endParaRPr lang="en-US" i="1" dirty="0"/>
          </a:p>
          <a:p>
            <a:r>
              <a:rPr lang="en-US" i="1" dirty="0"/>
              <a:t>Need to make sure we add the contribution to the likelihood function for the random effects in our .</a:t>
            </a:r>
            <a:r>
              <a:rPr lang="en-US" i="1" dirty="0" err="1"/>
              <a:t>cpp</a:t>
            </a:r>
            <a:r>
              <a:rPr lang="en-US" i="1" dirty="0"/>
              <a:t>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6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4256-3E63-2C4B-AD86-A8D68B01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AFE8-E6D9-9B49-938C-90E8EAC30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6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4256-3E63-2C4B-AD86-A8D68B01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1459347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Poisson GLMM</a:t>
            </a:r>
            <a:br>
              <a:rPr lang="en-US" dirty="0"/>
            </a:br>
            <a:r>
              <a:rPr lang="en-US" dirty="0"/>
              <a:t>Summer flounder recreational catch per trip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AFE8-E6D9-9B49-938C-90E8EAC30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9046"/>
            <a:ext cx="8229600" cy="485692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We have data on the number of flounder caught on observed samples of angling trips across the Atlantic states. The number of sampled trips is uneven by state.</a:t>
            </a:r>
          </a:p>
          <a:p>
            <a:r>
              <a:rPr lang="en-US" dirty="0"/>
              <a:t>“</a:t>
            </a:r>
            <a:r>
              <a:rPr lang="en-US" dirty="0" err="1"/>
              <a:t>summer_flounder_catch_per_trip.csv</a:t>
            </a:r>
            <a:r>
              <a:rPr lang="en-US" dirty="0"/>
              <a:t>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Fit a mixed-effects model for the catch per trip by state. Assume that the number of fish caught on a trip is Poisson distributed, with an intercept and a state-specific random effect.</a:t>
            </a:r>
            <a:br>
              <a:rPr lang="en-US" i="1" dirty="0"/>
            </a:br>
            <a:r>
              <a:rPr lang="en-US" i="1" dirty="0"/>
              <a:t>Report values for estimated parameters and their variance. Compare the fit to a model with a single intercept and no random effects for state.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37443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F49D-2B5B-604A-91F4-E6B3CC7C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1671381"/>
          </a:xfrm>
        </p:spPr>
        <p:txBody>
          <a:bodyPr/>
          <a:lstStyle/>
          <a:p>
            <a:r>
              <a:rPr lang="en-US" dirty="0"/>
              <a:t>Exercise: Growth estimation from lengths at release and recapture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0352-0926-A142-AD83-71C70615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4574"/>
            <a:ext cx="8229600" cy="46657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set of bluegill recapture lengths</a:t>
            </a:r>
          </a:p>
          <a:p>
            <a:r>
              <a:rPr lang="en-US" dirty="0"/>
              <a:t>head(</a:t>
            </a:r>
            <a:r>
              <a:rPr lang="en-US" dirty="0" err="1"/>
              <a:t>FSAdata</a:t>
            </a:r>
            <a:r>
              <a:rPr lang="en-US" dirty="0"/>
              <a:t>::</a:t>
            </a:r>
            <a:r>
              <a:rPr lang="en-US" dirty="0" err="1"/>
              <a:t>BluegillIL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Laslett</a:t>
            </a:r>
            <a:r>
              <a:rPr lang="en-US" dirty="0"/>
              <a:t> et al. (2002, CJFAS)</a:t>
            </a:r>
          </a:p>
          <a:p>
            <a:pPr lvl="1"/>
            <a:r>
              <a:rPr lang="en-US" dirty="0"/>
              <a:t>‘LEP’ method of estimating growth</a:t>
            </a:r>
          </a:p>
          <a:p>
            <a:pPr lvl="1"/>
            <a:r>
              <a:rPr lang="en-US" dirty="0"/>
              <a:t>Fit to Lengths at release/recapture instead of growth increment, time at liberty</a:t>
            </a:r>
          </a:p>
          <a:p>
            <a:pPr lvl="1"/>
            <a:r>
              <a:rPr lang="en-US" dirty="0"/>
              <a:t>Challenge: Growth models include Age, but these are not known!</a:t>
            </a:r>
          </a:p>
          <a:p>
            <a:pPr lvl="1"/>
            <a:r>
              <a:rPr lang="en-US" dirty="0"/>
              <a:t>Solution: Integrate across the age at release using random effects!</a:t>
            </a:r>
          </a:p>
        </p:txBody>
      </p:sp>
    </p:spTree>
    <p:extLst>
      <p:ext uri="{BB962C8B-B14F-4D97-AF65-F5344CB8AC3E}">
        <p14:creationId xmlns:p14="http://schemas.microsoft.com/office/powerpoint/2010/main" val="291082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51A4-3D26-332A-6EEA-44D9A348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I use TMB?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1289-E81F-8C5B-DE41-BC4E35059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TLDR: when you need to.</a:t>
            </a:r>
          </a:p>
          <a:p>
            <a:r>
              <a:rPr lang="en-US" dirty="0"/>
              <a:t>Several packages that leverage TMB for calculations but don’t require you to program the C++ (knowing TMB might help with debugging).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glmmTMB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sdmTMB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{VAST}</a:t>
            </a:r>
          </a:p>
          <a:p>
            <a:r>
              <a:rPr lang="en-US" dirty="0"/>
              <a:t>TMB (or other custom model) might be needed for nonlinear latent variable dynamic models, and/or multiple observation models (multiple data types). TMB very good for models with lots of random effects (e.g. spatial models)</a:t>
            </a:r>
          </a:p>
          <a:p>
            <a:r>
              <a:rPr lang="en-US" dirty="0"/>
              <a:t>If you can dream it (and write your objective function), TMB can fit it? </a:t>
            </a:r>
          </a:p>
        </p:txBody>
      </p:sp>
    </p:spTree>
    <p:extLst>
      <p:ext uri="{BB962C8B-B14F-4D97-AF65-F5344CB8AC3E}">
        <p14:creationId xmlns:p14="http://schemas.microsoft.com/office/powerpoint/2010/main" val="78280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BA7B-0FFA-AF4C-995E-0D7C3C46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00FA-A7F9-6A48-9328-3B99A50D4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1870"/>
            <a:ext cx="4114800" cy="55884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Parameters:</a:t>
            </a:r>
          </a:p>
          <a:p>
            <a:r>
              <a:rPr lang="en-US" dirty="0"/>
              <a:t>VBK</a:t>
            </a:r>
            <a:br>
              <a:rPr lang="en-US" dirty="0"/>
            </a:br>
            <a:r>
              <a:rPr lang="en-US" dirty="0" err="1"/>
              <a:t>Linf_mu</a:t>
            </a:r>
            <a:endParaRPr lang="en-US" dirty="0"/>
          </a:p>
          <a:p>
            <a:r>
              <a:rPr lang="en-US" dirty="0" err="1"/>
              <a:t>sigma_Linf</a:t>
            </a:r>
            <a:endParaRPr lang="en-US" dirty="0"/>
          </a:p>
          <a:p>
            <a:r>
              <a:rPr lang="en-US" dirty="0" err="1"/>
              <a:t>Sigma_obs</a:t>
            </a:r>
            <a:endParaRPr lang="en-US" dirty="0"/>
          </a:p>
          <a:p>
            <a:r>
              <a:rPr lang="en-US" dirty="0" err="1"/>
              <a:t>A_i</a:t>
            </a:r>
            <a:r>
              <a:rPr lang="en-US" dirty="0"/>
              <a:t> (random effect)</a:t>
            </a:r>
          </a:p>
          <a:p>
            <a:r>
              <a:rPr lang="en-US" dirty="0" err="1"/>
              <a:t>Sigma_A</a:t>
            </a:r>
            <a:endParaRPr lang="en-US" dirty="0"/>
          </a:p>
          <a:p>
            <a:r>
              <a:rPr lang="en-US" dirty="0" err="1"/>
              <a:t>Mu_A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Data</a:t>
            </a:r>
          </a:p>
          <a:p>
            <a:pPr marL="0" indent="0">
              <a:buNone/>
            </a:pPr>
            <a:r>
              <a:rPr lang="en-US" dirty="0"/>
              <a:t>Length 1</a:t>
            </a:r>
          </a:p>
          <a:p>
            <a:pPr marL="0" indent="0">
              <a:buNone/>
            </a:pPr>
            <a:r>
              <a:rPr lang="en-US" dirty="0"/>
              <a:t>Length 2</a:t>
            </a:r>
          </a:p>
          <a:p>
            <a:pPr marL="0" indent="0">
              <a:buNone/>
            </a:pPr>
            <a:r>
              <a:rPr lang="en-US" dirty="0"/>
              <a:t>dt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575E5B-58C7-AE4E-8B5C-CA20075F3470}"/>
              </a:ext>
            </a:extLst>
          </p:cNvPr>
          <p:cNvSpPr txBox="1">
            <a:spLocks/>
          </p:cNvSpPr>
          <p:nvPr/>
        </p:nvSpPr>
        <p:spPr>
          <a:xfrm>
            <a:off x="4480560" y="1051869"/>
            <a:ext cx="4114800" cy="5588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For each fish:</a:t>
            </a:r>
          </a:p>
          <a:p>
            <a:pPr marL="0" indent="0">
              <a:buFont typeface="Arial"/>
              <a:buNone/>
            </a:pPr>
            <a:r>
              <a:rPr lang="en-US" b="1" dirty="0"/>
              <a:t>Mu_L1 (eq 3.5a)</a:t>
            </a:r>
          </a:p>
          <a:p>
            <a:pPr marL="0" indent="0">
              <a:buNone/>
            </a:pPr>
            <a:r>
              <a:rPr lang="en-US" b="1" dirty="0"/>
              <a:t>Mu_L2 (eq 3.5b)</a:t>
            </a:r>
          </a:p>
          <a:p>
            <a:pPr marL="0" indent="0">
              <a:buNone/>
            </a:pPr>
            <a:r>
              <a:rPr lang="en-US" b="1" dirty="0"/>
              <a:t>Sigma_L1 (eq 3.5c)</a:t>
            </a:r>
          </a:p>
          <a:p>
            <a:pPr marL="0" indent="0">
              <a:buNone/>
            </a:pPr>
            <a:r>
              <a:rPr lang="en-US" b="1" dirty="0"/>
              <a:t>Sigma_L2 (eq 3.5d)</a:t>
            </a:r>
          </a:p>
          <a:p>
            <a:pPr marL="0" indent="0">
              <a:buNone/>
            </a:pPr>
            <a:r>
              <a:rPr lang="en-US" b="1" dirty="0"/>
              <a:t>Cov_L1L2 (eq 3.5e)</a:t>
            </a:r>
          </a:p>
          <a:p>
            <a:pPr marL="0" indent="0">
              <a:buFont typeface="Arial"/>
              <a:buNone/>
            </a:pPr>
            <a:endParaRPr lang="en-US" b="1" dirty="0"/>
          </a:p>
          <a:p>
            <a:pPr marL="0" indent="0">
              <a:buFont typeface="Arial"/>
              <a:buNone/>
            </a:pPr>
            <a:r>
              <a:rPr lang="en-US" b="1" dirty="0"/>
              <a:t>MVNORM LIKELIHOOD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33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19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74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7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0C5E-6931-2B4A-8B16-7BFD472E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TMBhelper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37104-1D98-4240-B731-253FD2F1B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Contains TMBAIC() function.</a:t>
            </a:r>
          </a:p>
          <a:p>
            <a:pPr marL="0" indent="0">
              <a:buNone/>
            </a:pPr>
            <a:r>
              <a:rPr lang="en-US" sz="2400" dirty="0" err="1"/>
              <a:t>devtools</a:t>
            </a:r>
            <a:r>
              <a:rPr lang="en-US" sz="2400" dirty="0"/>
              <a:t>::</a:t>
            </a:r>
            <a:r>
              <a:rPr lang="en-US" sz="2400" dirty="0" err="1"/>
              <a:t>install_github</a:t>
            </a:r>
            <a:r>
              <a:rPr lang="en-US" sz="2400" dirty="0"/>
              <a:t>("</a:t>
            </a:r>
            <a:r>
              <a:rPr lang="en-US" sz="2400" dirty="0" err="1"/>
              <a:t>kaskr</a:t>
            </a:r>
            <a:r>
              <a:rPr lang="en-US" sz="2400" dirty="0"/>
              <a:t>/</a:t>
            </a:r>
            <a:r>
              <a:rPr lang="en-US" sz="2400" dirty="0" err="1"/>
              <a:t>TMB_contrib_R</a:t>
            </a:r>
            <a:r>
              <a:rPr lang="en-US" sz="2400" dirty="0"/>
              <a:t>/</a:t>
            </a:r>
            <a:r>
              <a:rPr lang="en-US" sz="2400" dirty="0" err="1"/>
              <a:t>TMBhelper</a:t>
            </a:r>
            <a:r>
              <a:rPr lang="en-US" sz="2400" dirty="0"/>
              <a:t>")</a:t>
            </a:r>
          </a:p>
          <a:p>
            <a:endParaRPr lang="en-US" dirty="0"/>
          </a:p>
          <a:p>
            <a:r>
              <a:rPr lang="en-US" dirty="0"/>
              <a:t>Additional TMB contributed R packages available at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https://github.com/kaskr/TMB_contrib_R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(includes </a:t>
            </a:r>
            <a:r>
              <a:rPr lang="en-US" dirty="0" err="1"/>
              <a:t>TMBphase</a:t>
            </a:r>
            <a:r>
              <a:rPr lang="en-US" dirty="0"/>
              <a:t> to do phased estimation a la ADMB, and </a:t>
            </a:r>
            <a:r>
              <a:rPr lang="en-US" dirty="0" err="1"/>
              <a:t>TMBdebug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130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6ED7-2F65-904F-B6DF-C64509C8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TMB </a:t>
            </a:r>
            <a:r>
              <a:rPr lang="en-US" dirty="0" err="1"/>
              <a:t>Rstudio</a:t>
            </a:r>
            <a:r>
              <a:rPr lang="en-US" dirty="0"/>
              <a:t> integration &amp; code chunks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436B3-4A77-854F-AF00-4D62DDDD0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helpful code chunks: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https://github.com/kaskr/adcomp/wiki/Code--snippets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en-US" dirty="0" err="1"/>
              <a:t>tmb</a:t>
            </a:r>
            <a:r>
              <a:rPr lang="en-US" dirty="0"/>
              <a:t> snippets, and static code analyzer &amp; more, use:</a:t>
            </a:r>
          </a:p>
          <a:p>
            <a:pPr marL="0" indent="0">
              <a:buNone/>
            </a:pPr>
            <a:r>
              <a:rPr lang="en-US" dirty="0"/>
              <a:t>TMB:::</a:t>
            </a:r>
            <a:r>
              <a:rPr lang="en-US" dirty="0" err="1"/>
              <a:t>setupRStudio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restart </a:t>
            </a:r>
            <a:r>
              <a:rPr lang="en-US" dirty="0" err="1"/>
              <a:t>Rstudio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64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470232" cy="688359"/>
          </a:xfrm>
        </p:spPr>
        <p:txBody>
          <a:bodyPr>
            <a:normAutofit/>
          </a:bodyPr>
          <a:lstStyle/>
          <a:p>
            <a:r>
              <a:rPr lang="en-US" dirty="0"/>
              <a:t>When are numerical methods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Main types of problems:</a:t>
            </a:r>
          </a:p>
          <a:p>
            <a:r>
              <a:rPr lang="en-US" dirty="0"/>
              <a:t>Differentiation</a:t>
            </a:r>
          </a:p>
          <a:p>
            <a:r>
              <a:rPr lang="en-US" dirty="0"/>
              <a:t>Integration</a:t>
            </a:r>
          </a:p>
          <a:p>
            <a:r>
              <a:rPr lang="en-US" dirty="0"/>
              <a:t>Interpolation / Extrapolation</a:t>
            </a:r>
          </a:p>
          <a:p>
            <a:r>
              <a:rPr lang="en-US" dirty="0"/>
              <a:t>Roots of equations</a:t>
            </a:r>
          </a:p>
          <a:p>
            <a:r>
              <a:rPr lang="en-US" dirty="0"/>
              <a:t>Solution of simultaneous equations</a:t>
            </a:r>
          </a:p>
          <a:p>
            <a:r>
              <a:rPr lang="en-US" dirty="0"/>
              <a:t>Nonlinear minimization</a:t>
            </a:r>
          </a:p>
          <a:p>
            <a:r>
              <a:rPr lang="en-US" dirty="0"/>
              <a:t>Matrix problems (nothing to do with Neo)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0800000">
            <a:off x="3437022" y="2297145"/>
            <a:ext cx="950494" cy="40907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Calculus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Differentiation</a:t>
            </a:r>
          </a:p>
          <a:p>
            <a:pPr lvl="1" eaLnBrk="1" hangingPunct="1"/>
            <a:r>
              <a:rPr lang="en-US" altLang="en-US"/>
              <a:t>How steep is the curve at point x?</a:t>
            </a:r>
          </a:p>
          <a:p>
            <a:pPr eaLnBrk="1" hangingPunct="1"/>
            <a:r>
              <a:rPr lang="en-US" altLang="en-US"/>
              <a:t>Integration</a:t>
            </a:r>
          </a:p>
          <a:p>
            <a:pPr lvl="1" eaLnBrk="1" hangingPunct="1"/>
            <a:r>
              <a:rPr lang="en-US" altLang="en-US"/>
              <a:t>How much area is under the</a:t>
            </a:r>
            <a:br>
              <a:rPr lang="en-US" altLang="en-US"/>
            </a:br>
            <a:r>
              <a:rPr lang="en-US" altLang="en-US"/>
              <a:t>curve between a and b?</a:t>
            </a:r>
          </a:p>
        </p:txBody>
      </p:sp>
      <p:grpSp>
        <p:nvGrpSpPr>
          <p:cNvPr id="8196" name="Group 14"/>
          <p:cNvGrpSpPr>
            <a:grpSpLocks/>
          </p:cNvGrpSpPr>
          <p:nvPr/>
        </p:nvGrpSpPr>
        <p:grpSpPr bwMode="auto">
          <a:xfrm>
            <a:off x="2278063" y="4191000"/>
            <a:ext cx="5975350" cy="2284413"/>
            <a:chOff x="1755" y="2560"/>
            <a:chExt cx="3764" cy="1439"/>
          </a:xfrm>
        </p:grpSpPr>
        <p:sp>
          <p:nvSpPr>
            <p:cNvPr id="8197" name="Freeform 9"/>
            <p:cNvSpPr>
              <a:spLocks/>
            </p:cNvSpPr>
            <p:nvPr/>
          </p:nvSpPr>
          <p:spPr bwMode="auto">
            <a:xfrm>
              <a:off x="2658" y="3086"/>
              <a:ext cx="544" cy="627"/>
            </a:xfrm>
            <a:custGeom>
              <a:avLst/>
              <a:gdLst>
                <a:gd name="T0" fmla="*/ 0 w 544"/>
                <a:gd name="T1" fmla="*/ 246 h 627"/>
                <a:gd name="T2" fmla="*/ 167 w 544"/>
                <a:gd name="T3" fmla="*/ 157 h 627"/>
                <a:gd name="T4" fmla="*/ 320 w 544"/>
                <a:gd name="T5" fmla="*/ 82 h 627"/>
                <a:gd name="T6" fmla="*/ 455 w 544"/>
                <a:gd name="T7" fmla="*/ 28 h 627"/>
                <a:gd name="T8" fmla="*/ 544 w 544"/>
                <a:gd name="T9" fmla="*/ 0 h 627"/>
                <a:gd name="T10" fmla="*/ 544 w 544"/>
                <a:gd name="T11" fmla="*/ 627 h 627"/>
                <a:gd name="T12" fmla="*/ 1 w 544"/>
                <a:gd name="T13" fmla="*/ 627 h 627"/>
                <a:gd name="T14" fmla="*/ 1 w 544"/>
                <a:gd name="T15" fmla="*/ 250 h 6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4"/>
                <a:gd name="T25" fmla="*/ 0 h 627"/>
                <a:gd name="T26" fmla="*/ 544 w 544"/>
                <a:gd name="T27" fmla="*/ 627 h 6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4" h="627">
                  <a:moveTo>
                    <a:pt x="0" y="246"/>
                  </a:moveTo>
                  <a:lnTo>
                    <a:pt x="167" y="157"/>
                  </a:lnTo>
                  <a:lnTo>
                    <a:pt x="320" y="82"/>
                  </a:lnTo>
                  <a:lnTo>
                    <a:pt x="455" y="28"/>
                  </a:lnTo>
                  <a:lnTo>
                    <a:pt x="544" y="0"/>
                  </a:lnTo>
                  <a:lnTo>
                    <a:pt x="544" y="627"/>
                  </a:lnTo>
                  <a:lnTo>
                    <a:pt x="1" y="627"/>
                  </a:lnTo>
                  <a:lnTo>
                    <a:pt x="1" y="250"/>
                  </a:lnTo>
                </a:path>
              </a:pathLst>
            </a:custGeom>
            <a:solidFill>
              <a:srgbClr val="00CC00"/>
            </a:solidFill>
            <a:ln w="63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198" name="Freeform 6"/>
            <p:cNvSpPr>
              <a:spLocks/>
            </p:cNvSpPr>
            <p:nvPr/>
          </p:nvSpPr>
          <p:spPr bwMode="auto">
            <a:xfrm>
              <a:off x="1987" y="2560"/>
              <a:ext cx="3334" cy="1153"/>
            </a:xfrm>
            <a:custGeom>
              <a:avLst/>
              <a:gdLst>
                <a:gd name="T0" fmla="*/ 0 w 3334"/>
                <a:gd name="T1" fmla="*/ 1149 h 1153"/>
                <a:gd name="T2" fmla="*/ 1223 w 3334"/>
                <a:gd name="T3" fmla="*/ 526 h 1153"/>
                <a:gd name="T4" fmla="*/ 1563 w 3334"/>
                <a:gd name="T5" fmla="*/ 865 h 1153"/>
                <a:gd name="T6" fmla="*/ 2186 w 3334"/>
                <a:gd name="T7" fmla="*/ 581 h 1153"/>
                <a:gd name="T8" fmla="*/ 2525 w 3334"/>
                <a:gd name="T9" fmla="*/ 68 h 1153"/>
                <a:gd name="T10" fmla="*/ 2802 w 3334"/>
                <a:gd name="T11" fmla="*/ 170 h 1153"/>
                <a:gd name="T12" fmla="*/ 3107 w 3334"/>
                <a:gd name="T13" fmla="*/ 854 h 1153"/>
                <a:gd name="T14" fmla="*/ 3257 w 3334"/>
                <a:gd name="T15" fmla="*/ 1088 h 1153"/>
                <a:gd name="T16" fmla="*/ 3334 w 3334"/>
                <a:gd name="T17" fmla="*/ 1153 h 1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34"/>
                <a:gd name="T28" fmla="*/ 0 h 1153"/>
                <a:gd name="T29" fmla="*/ 3334 w 3334"/>
                <a:gd name="T30" fmla="*/ 1153 h 1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34" h="1153">
                  <a:moveTo>
                    <a:pt x="0" y="1149"/>
                  </a:moveTo>
                  <a:cubicBezTo>
                    <a:pt x="204" y="1047"/>
                    <a:pt x="963" y="573"/>
                    <a:pt x="1223" y="526"/>
                  </a:cubicBezTo>
                  <a:cubicBezTo>
                    <a:pt x="1483" y="479"/>
                    <a:pt x="1403" y="856"/>
                    <a:pt x="1563" y="865"/>
                  </a:cubicBezTo>
                  <a:cubicBezTo>
                    <a:pt x="1723" y="874"/>
                    <a:pt x="2026" y="714"/>
                    <a:pt x="2186" y="581"/>
                  </a:cubicBezTo>
                  <a:cubicBezTo>
                    <a:pt x="2346" y="448"/>
                    <a:pt x="2422" y="136"/>
                    <a:pt x="2525" y="68"/>
                  </a:cubicBezTo>
                  <a:cubicBezTo>
                    <a:pt x="2628" y="0"/>
                    <a:pt x="2705" y="39"/>
                    <a:pt x="2802" y="170"/>
                  </a:cubicBezTo>
                  <a:cubicBezTo>
                    <a:pt x="2899" y="301"/>
                    <a:pt x="3031" y="701"/>
                    <a:pt x="3107" y="854"/>
                  </a:cubicBezTo>
                  <a:cubicBezTo>
                    <a:pt x="3183" y="1007"/>
                    <a:pt x="3219" y="1038"/>
                    <a:pt x="3257" y="1088"/>
                  </a:cubicBezTo>
                  <a:cubicBezTo>
                    <a:pt x="3295" y="1138"/>
                    <a:pt x="3318" y="1140"/>
                    <a:pt x="3334" y="1153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199" name="Line 8"/>
            <p:cNvSpPr>
              <a:spLocks noChangeShapeType="1"/>
            </p:cNvSpPr>
            <p:nvPr/>
          </p:nvSpPr>
          <p:spPr bwMode="auto">
            <a:xfrm>
              <a:off x="1755" y="3715"/>
              <a:ext cx="37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200" name="Text Box 10"/>
            <p:cNvSpPr txBox="1">
              <a:spLocks noChangeArrowheads="1"/>
            </p:cNvSpPr>
            <p:nvPr/>
          </p:nvSpPr>
          <p:spPr bwMode="auto">
            <a:xfrm>
              <a:off x="2554" y="3749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75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5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8201" name="Text Box 11"/>
            <p:cNvSpPr txBox="1">
              <a:spLocks noChangeArrowheads="1"/>
            </p:cNvSpPr>
            <p:nvPr/>
          </p:nvSpPr>
          <p:spPr bwMode="auto">
            <a:xfrm>
              <a:off x="3098" y="3749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75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5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8202" name="Text Box 12"/>
            <p:cNvSpPr txBox="1">
              <a:spLocks noChangeArrowheads="1"/>
            </p:cNvSpPr>
            <p:nvPr/>
          </p:nvSpPr>
          <p:spPr bwMode="auto">
            <a:xfrm>
              <a:off x="4177" y="3749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75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5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203" name="Line 13"/>
            <p:cNvSpPr>
              <a:spLocks noChangeShapeType="1"/>
            </p:cNvSpPr>
            <p:nvPr/>
          </p:nvSpPr>
          <p:spPr bwMode="auto">
            <a:xfrm flipV="1">
              <a:off x="4270" y="3065"/>
              <a:ext cx="0" cy="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073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wish to evaluate the integral: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990600" y="4038600"/>
          <a:ext cx="3252788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7000" imgH="482600" progId="Equation.DSMT4">
                  <p:embed/>
                </p:oleObj>
              </mc:Choice>
              <mc:Fallback>
                <p:oleObj name="Equation" r:id="rId2" imgW="1397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3252788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10" b="45886"/>
          <a:stretch>
            <a:fillRect/>
          </a:stretch>
        </p:blipFill>
        <p:spPr bwMode="auto">
          <a:xfrm>
            <a:off x="3429000" y="2514600"/>
            <a:ext cx="59436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7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Numerical integration: single step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could approximate the integral by its height at its first point, at its last point, or at the middle.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Approximating the integral by the average of the first two approaches is the “Trapezoidal rule”.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1086" y="2264646"/>
            <a:ext cx="7126081" cy="5509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4322912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8750</TotalTime>
  <Words>1666</Words>
  <Application>Microsoft Macintosh PowerPoint</Application>
  <PresentationFormat>On-screen Show (4:3)</PresentationFormat>
  <Paragraphs>213</Paragraphs>
  <Slides>34</Slides>
  <Notes>7</Notes>
  <HiddenSlides>8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Narrow</vt:lpstr>
      <vt:lpstr>Calibri</vt:lpstr>
      <vt:lpstr>Wingdings</vt:lpstr>
      <vt:lpstr>NOAA Divider Slides</vt:lpstr>
      <vt:lpstr>NOAA Title Options</vt:lpstr>
      <vt:lpstr>GFAY_Custom</vt:lpstr>
      <vt:lpstr>Equation</vt:lpstr>
      <vt:lpstr>Equation.DSMT4</vt:lpstr>
      <vt:lpstr>MAR 580: Models for Marine Ecosystem-Based Management</vt:lpstr>
      <vt:lpstr>Schedule</vt:lpstr>
      <vt:lpstr>When should I use TMB?</vt:lpstr>
      <vt:lpstr>TMBhelper package</vt:lpstr>
      <vt:lpstr>TMB Rstudio integration &amp; code chunks</vt:lpstr>
      <vt:lpstr>When are numerical methods used?</vt:lpstr>
      <vt:lpstr>Calculus</vt:lpstr>
      <vt:lpstr>Numerical integration</vt:lpstr>
      <vt:lpstr>Numerical integration: single step methods</vt:lpstr>
      <vt:lpstr>Numerical integration</vt:lpstr>
      <vt:lpstr>The error function, or how I learned to stop worrying &amp; use someone else’s code. </vt:lpstr>
      <vt:lpstr>Mixed effects models</vt:lpstr>
      <vt:lpstr>Linear modeling review  LMs, GLMs, NLMs</vt:lpstr>
      <vt:lpstr>What are Fixed and Random Effects?</vt:lpstr>
      <vt:lpstr>Linear Mixed Effects Models</vt:lpstr>
      <vt:lpstr>Example 1: Streams (sensu Pinherio and Bates, Chapter 1)</vt:lpstr>
      <vt:lpstr>Example 1: Streams mixed effects model</vt:lpstr>
      <vt:lpstr>Fitting linear mixed effects models</vt:lpstr>
      <vt:lpstr>Mixed Effects Models (Some notes)</vt:lpstr>
      <vt:lpstr>Estimation of mixed effects models </vt:lpstr>
      <vt:lpstr>Estimating using R</vt:lpstr>
      <vt:lpstr>lme() output</vt:lpstr>
      <vt:lpstr>Extending the linear mixed model</vt:lpstr>
      <vt:lpstr>Non-linear Mixed Effects Models</vt:lpstr>
      <vt:lpstr>Fitting non-linear mixed effects models</vt:lpstr>
      <vt:lpstr>Random effects in TMB</vt:lpstr>
      <vt:lpstr>Streams model</vt:lpstr>
      <vt:lpstr>Exercise: Poisson GLMM Summer flounder recreational catch per trip</vt:lpstr>
      <vt:lpstr>Exercise: Growth estimation from lengths at release and recapture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415</cp:revision>
  <dcterms:created xsi:type="dcterms:W3CDTF">2014-06-04T00:44:42Z</dcterms:created>
  <dcterms:modified xsi:type="dcterms:W3CDTF">2022-09-06T16:49:02Z</dcterms:modified>
  <cp:category/>
</cp:coreProperties>
</file>